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sldIdLst>
    <p:sldId id="256" r:id="rId2"/>
    <p:sldId id="258" r:id="rId3"/>
    <p:sldId id="259" r:id="rId4"/>
    <p:sldId id="257" r:id="rId5"/>
    <p:sldId id="260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A4F68F-4806-4181-B0CC-F3180ABDEB62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CAED864-8B89-4AC8-B4AE-5C499A89D3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A4F68F-4806-4181-B0CC-F3180ABDEB62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AED864-8B89-4AC8-B4AE-5C499A89D3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A4F68F-4806-4181-B0CC-F3180ABDEB62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AED864-8B89-4AC8-B4AE-5C499A89D3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A4F68F-4806-4181-B0CC-F3180ABDEB62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AED864-8B89-4AC8-B4AE-5C499A89D34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A4F68F-4806-4181-B0CC-F3180ABDEB62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AED864-8B89-4AC8-B4AE-5C499A89D34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A4F68F-4806-4181-B0CC-F3180ABDEB62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AED864-8B89-4AC8-B4AE-5C499A89D34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A4F68F-4806-4181-B0CC-F3180ABDEB62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AED864-8B89-4AC8-B4AE-5C499A89D34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A4F68F-4806-4181-B0CC-F3180ABDEB62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AED864-8B89-4AC8-B4AE-5C499A89D34B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A4F68F-4806-4181-B0CC-F3180ABDEB62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AED864-8B89-4AC8-B4AE-5C499A89D3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>
            <a:extLst/>
          </a:lstStyle>
          <a:p>
            <a:fld id="{20A4F68F-4806-4181-B0CC-F3180ABDEB62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AED864-8B89-4AC8-B4AE-5C499A89D34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A4F68F-4806-4181-B0CC-F3180ABDEB62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CAED864-8B89-4AC8-B4AE-5C499A89D34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665697" y="5944936"/>
            <a:ext cx="6587499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647623" y="5939011"/>
            <a:ext cx="492060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0A4F68F-4806-4181-B0CC-F3180ABDEB62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CAED864-8B89-4AC8-B4AE-5C499A89D34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5575" y="737314"/>
            <a:ext cx="8001000" cy="2971801"/>
          </a:xfrm>
        </p:spPr>
        <p:txBody>
          <a:bodyPr>
            <a:normAutofit fontScale="90000"/>
          </a:bodyPr>
          <a:lstStyle/>
          <a:p>
            <a:r>
              <a:rPr lang="ru-RU" sz="7200" dirty="0" smtClean="0"/>
              <a:t>Результаты </a:t>
            </a:r>
            <a:r>
              <a:rPr lang="ru-RU" sz="7200" dirty="0" smtClean="0"/>
              <a:t>КЕГЭ</a:t>
            </a:r>
            <a:r>
              <a:rPr lang="ru-RU" sz="7200" dirty="0" smtClean="0"/>
              <a:t/>
            </a:r>
            <a:br>
              <a:rPr lang="ru-RU" sz="7200" dirty="0" smtClean="0"/>
            </a:br>
            <a:r>
              <a:rPr lang="ru-RU" sz="7200" dirty="0" smtClean="0"/>
              <a:t>2023-2024 информатика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706118" y="1850064"/>
            <a:ext cx="3079482" cy="687074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396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74254" y="502275"/>
            <a:ext cx="68000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/>
                <a:ea typeface="Calibri"/>
              </a:rPr>
              <a:t>Изменения в КИМ ЕГЭ 2025 г</a:t>
            </a:r>
            <a:r>
              <a:rPr lang="ru-RU" sz="3600" dirty="0">
                <a:latin typeface="Calibri"/>
                <a:ea typeface="Calibri"/>
                <a:cs typeface="Times New Roman"/>
              </a:rPr>
              <a:t> </a:t>
            </a:r>
            <a:endParaRPr lang="ru-RU" sz="3600" dirty="0"/>
          </a:p>
        </p:txBody>
      </p:sp>
      <p:pic>
        <p:nvPicPr>
          <p:cNvPr id="3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1159099" y="2343955"/>
            <a:ext cx="9749307" cy="661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06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23494" y="321972"/>
            <a:ext cx="10968506" cy="6297769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b="1" i="1" dirty="0"/>
              <a:t> </a:t>
            </a:r>
            <a:r>
              <a:rPr lang="ru-RU" dirty="0" smtClean="0"/>
              <a:t>Информатику  </a:t>
            </a:r>
            <a:r>
              <a:rPr lang="ru-RU" dirty="0"/>
              <a:t>в 11 классе как  предмет по выбору сдавали  4 обучающихся  (3 - МБОУ «</a:t>
            </a:r>
            <a:r>
              <a:rPr lang="ru-RU" dirty="0" err="1"/>
              <a:t>Краснотуранская</a:t>
            </a:r>
            <a:r>
              <a:rPr lang="ru-RU" dirty="0"/>
              <a:t> СОШ» и 1- МБОУ «</a:t>
            </a:r>
            <a:r>
              <a:rPr lang="ru-RU" dirty="0" err="1"/>
              <a:t>Тубинская</a:t>
            </a:r>
            <a:r>
              <a:rPr lang="ru-RU" dirty="0"/>
              <a:t> СОШ</a:t>
            </a:r>
            <a:r>
              <a:rPr lang="ru-RU" dirty="0" smtClean="0"/>
              <a:t>»)</a:t>
            </a:r>
          </a:p>
          <a:p>
            <a:pPr marL="109728" indent="0">
              <a:buNone/>
            </a:pPr>
            <a:r>
              <a:rPr lang="ru-RU" sz="1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Лучший результат по </a:t>
            </a:r>
            <a:r>
              <a:rPr lang="ru-RU" sz="1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Краснотуранскому</a:t>
            </a:r>
            <a:r>
              <a:rPr lang="ru-RU" sz="1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району показал обучающийся </a:t>
            </a:r>
            <a:r>
              <a:rPr lang="ru-RU" sz="1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Шишко</a:t>
            </a:r>
            <a:r>
              <a:rPr lang="ru-RU" sz="1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Далер</a:t>
            </a:r>
            <a:r>
              <a:rPr lang="ru-RU" sz="1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80 баллов</a:t>
            </a:r>
            <a:endParaRPr lang="ru-RU" sz="18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580" y="257577"/>
            <a:ext cx="8693240" cy="77274"/>
          </a:xfrm>
        </p:spPr>
        <p:txBody>
          <a:bodyPr>
            <a:noAutofit/>
          </a:bodyPr>
          <a:lstStyle/>
          <a:p>
            <a:endParaRPr lang="ru-RU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212" y="2135970"/>
            <a:ext cx="7770678" cy="4354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345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7278" y="245383"/>
            <a:ext cx="10426521" cy="308410"/>
          </a:xfrm>
        </p:spPr>
        <p:txBody>
          <a:bodyPr>
            <a:noAutofit/>
          </a:bodyPr>
          <a:lstStyle/>
          <a:p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9700" y="824249"/>
            <a:ext cx="10912699" cy="518304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800" dirty="0">
                <a:latin typeface="Times New Roman"/>
                <a:ea typeface="Calibri"/>
              </a:rPr>
              <a:t>В текущем учебном году установленный </a:t>
            </a:r>
            <a:r>
              <a:rPr lang="ru-RU" sz="2800" dirty="0" err="1">
                <a:latin typeface="Times New Roman"/>
                <a:ea typeface="Calibri"/>
              </a:rPr>
              <a:t>Рособрнадзором</a:t>
            </a:r>
            <a:r>
              <a:rPr lang="ru-RU" sz="2800" dirty="0">
                <a:latin typeface="Times New Roman"/>
                <a:ea typeface="Calibri"/>
              </a:rPr>
              <a:t> минимальный балл по информатике (40 баллов).</a:t>
            </a:r>
            <a:r>
              <a:rPr lang="ru-RU" sz="1800" dirty="0">
                <a:latin typeface="Calibri"/>
                <a:ea typeface="Calibri"/>
                <a:cs typeface="Times New Roman"/>
              </a:rPr>
              <a:t> </a:t>
            </a:r>
            <a:r>
              <a:rPr lang="ru-RU" sz="2800" dirty="0">
                <a:latin typeface="Times New Roman"/>
                <a:ea typeface="Calibri"/>
              </a:rPr>
              <a:t>Количество выпускников, выбравших экзамен по информатике, ежегодно увеличивается, что во многом обусловлено возрастающей популярностью направления IT в целом и увеличением количества бюджетных мест в вузах по данному направлению.</a:t>
            </a:r>
            <a:r>
              <a:rPr lang="ru-RU" sz="1800" dirty="0">
                <a:latin typeface="Calibri"/>
                <a:ea typeface="Calibri"/>
                <a:cs typeface="Times New Roman"/>
              </a:rPr>
              <a:t> </a:t>
            </a:r>
            <a:r>
              <a:rPr lang="ru-RU" sz="2800" dirty="0">
                <a:latin typeface="Times New Roman"/>
                <a:ea typeface="Calibri"/>
              </a:rPr>
              <a:t>Количество участников ЕГЭ по учебному </a:t>
            </a:r>
            <a:r>
              <a:rPr lang="ru-RU" sz="2800" dirty="0" smtClean="0">
                <a:latin typeface="Times New Roman"/>
                <a:ea typeface="Calibri"/>
              </a:rPr>
              <a:t>предмету в Красноярском крае </a:t>
            </a:r>
            <a:r>
              <a:rPr lang="ru-RU" sz="2800" dirty="0">
                <a:latin typeface="Times New Roman"/>
                <a:ea typeface="Calibri"/>
              </a:rPr>
              <a:t>составляет 2678 человек (4 из </a:t>
            </a:r>
            <a:r>
              <a:rPr lang="ru-RU" sz="2800" dirty="0" err="1">
                <a:latin typeface="Times New Roman"/>
                <a:ea typeface="Calibri"/>
              </a:rPr>
              <a:t>Краснотуранского</a:t>
            </a:r>
            <a:r>
              <a:rPr lang="ru-RU" sz="2800" dirty="0">
                <a:latin typeface="Times New Roman"/>
                <a:ea typeface="Calibri"/>
              </a:rPr>
              <a:t> района</a:t>
            </a:r>
            <a:r>
              <a:rPr lang="ru-RU" sz="2800" dirty="0" smtClean="0">
                <a:latin typeface="Times New Roman"/>
                <a:ea typeface="Calibri"/>
              </a:rPr>
              <a:t>). </a:t>
            </a:r>
            <a:r>
              <a:rPr lang="ru-RU" sz="2800" dirty="0">
                <a:latin typeface="Times New Roman"/>
                <a:ea typeface="Calibri"/>
              </a:rPr>
              <a:t>В Красноярском крае данный показатель в 2024 году увеличился на 140 человек. </a:t>
            </a:r>
            <a:endParaRPr lang="ru-RU" sz="2800" dirty="0" smtClean="0">
              <a:latin typeface="Times New Roman"/>
              <a:ea typeface="Calibri"/>
            </a:endParaRPr>
          </a:p>
          <a:p>
            <a:pPr algn="just"/>
            <a:r>
              <a:rPr lang="ru-RU" sz="2800" dirty="0" smtClean="0">
                <a:solidFill>
                  <a:srgbClr val="FF0000"/>
                </a:solidFill>
                <a:latin typeface="Times New Roman"/>
                <a:ea typeface="Calibri"/>
              </a:rPr>
              <a:t>Средний тестовый </a:t>
            </a:r>
            <a:r>
              <a:rPr lang="ru-RU" sz="2800" dirty="0">
                <a:solidFill>
                  <a:srgbClr val="FF0000"/>
                </a:solidFill>
                <a:latin typeface="Times New Roman"/>
                <a:ea typeface="Calibri"/>
              </a:rPr>
              <a:t>балл  </a:t>
            </a:r>
            <a:r>
              <a:rPr lang="ru-RU" sz="2800" dirty="0">
                <a:latin typeface="Times New Roman"/>
                <a:ea typeface="Calibri"/>
              </a:rPr>
              <a:t>в 2024 году </a:t>
            </a:r>
            <a:r>
              <a:rPr lang="ru-RU" sz="2800" dirty="0">
                <a:solidFill>
                  <a:srgbClr val="FF0000"/>
                </a:solidFill>
                <a:latin typeface="Times New Roman"/>
                <a:ea typeface="Calibri"/>
              </a:rPr>
              <a:t>51,81%</a:t>
            </a:r>
            <a:r>
              <a:rPr lang="ru-RU" sz="2800" dirty="0">
                <a:latin typeface="Times New Roman"/>
                <a:ea typeface="Calibri"/>
              </a:rPr>
              <a:t>,  в 2023 году 55,11% и в 2022 году 56,28</a:t>
            </a:r>
            <a:r>
              <a:rPr lang="ru-RU" sz="2800" dirty="0" smtClean="0">
                <a:latin typeface="Times New Roman"/>
                <a:ea typeface="Calibri"/>
              </a:rPr>
              <a:t>%.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398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11092543" cy="810532"/>
          </a:xfrm>
        </p:spPr>
        <p:txBody>
          <a:bodyPr>
            <a:noAutofit/>
          </a:bodyPr>
          <a:lstStyle/>
          <a:p>
            <a:endParaRPr lang="ru-RU" sz="2000" b="1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5267" y="1488843"/>
            <a:ext cx="2006101" cy="5130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368" y="1514655"/>
            <a:ext cx="2086210" cy="906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368" y="2421228"/>
            <a:ext cx="2086210" cy="3806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778" y="1514655"/>
            <a:ext cx="2072218" cy="2809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8996" y="1514655"/>
            <a:ext cx="2205971" cy="5004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375" y="182206"/>
            <a:ext cx="9734093" cy="984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725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27290" y="811369"/>
            <a:ext cx="522736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Изменения в КИМ ЕГЭ 2025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 с сайта ФИПИ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2862" y="2984500"/>
            <a:ext cx="8520163" cy="1085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394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500" dirty="0" smtClean="0">
                <a:solidFill>
                  <a:srgbClr val="4F271C">
                    <a:satMod val="130000"/>
                  </a:srgbClr>
                </a:solidFill>
              </a:rPr>
              <a:t/>
            </a:r>
            <a:br>
              <a:rPr lang="ru-RU" sz="6500" dirty="0" smtClean="0">
                <a:solidFill>
                  <a:srgbClr val="4F271C">
                    <a:satMod val="130000"/>
                  </a:srgbClr>
                </a:solidFill>
              </a:rPr>
            </a:br>
            <a:r>
              <a:rPr lang="ru-RU" sz="6500" dirty="0">
                <a:solidFill>
                  <a:srgbClr val="4F271C">
                    <a:satMod val="130000"/>
                  </a:srgbClr>
                </a:solidFill>
              </a:rPr>
              <a:t/>
            </a:r>
            <a:br>
              <a:rPr lang="ru-RU" sz="6500" dirty="0">
                <a:solidFill>
                  <a:srgbClr val="4F271C">
                    <a:satMod val="130000"/>
                  </a:srgbClr>
                </a:solidFill>
              </a:rPr>
            </a:br>
            <a:r>
              <a:rPr lang="ru-RU" sz="6500" dirty="0" smtClean="0">
                <a:solidFill>
                  <a:srgbClr val="4F271C">
                    <a:satMod val="130000"/>
                  </a:srgbClr>
                </a:solidFill>
              </a:rPr>
              <a:t/>
            </a:r>
            <a:br>
              <a:rPr lang="ru-RU" sz="6500" dirty="0" smtClean="0">
                <a:solidFill>
                  <a:srgbClr val="4F271C">
                    <a:satMod val="130000"/>
                  </a:srgbClr>
                </a:solidFill>
              </a:rPr>
            </a:br>
            <a:r>
              <a:rPr lang="ru-RU" sz="6500" dirty="0">
                <a:solidFill>
                  <a:srgbClr val="4F271C">
                    <a:satMod val="130000"/>
                  </a:srgbClr>
                </a:solidFill>
              </a:rPr>
              <a:t/>
            </a:r>
            <a:br>
              <a:rPr lang="ru-RU" sz="6500" dirty="0">
                <a:solidFill>
                  <a:srgbClr val="4F271C">
                    <a:satMod val="130000"/>
                  </a:srgbClr>
                </a:solidFill>
              </a:rPr>
            </a:br>
            <a:r>
              <a:rPr lang="ru-RU" sz="6500" i="1" dirty="0" smtClean="0">
                <a:solidFill>
                  <a:srgbClr val="4F271C">
                    <a:satMod val="130000"/>
                  </a:srgbClr>
                </a:solidFill>
              </a:rPr>
              <a:t>Результаты </a:t>
            </a:r>
            <a:r>
              <a:rPr lang="ru-RU" sz="6500" i="1" dirty="0">
                <a:solidFill>
                  <a:srgbClr val="4F271C">
                    <a:satMod val="130000"/>
                  </a:srgbClr>
                </a:solidFill>
              </a:rPr>
              <a:t>Е</a:t>
            </a:r>
            <a:r>
              <a:rPr lang="ru-RU" sz="6500" i="1" dirty="0" smtClean="0">
                <a:solidFill>
                  <a:srgbClr val="4F271C">
                    <a:satMod val="130000"/>
                  </a:srgbClr>
                </a:solidFill>
              </a:rPr>
              <a:t>ГЭ</a:t>
            </a:r>
            <a:r>
              <a:rPr lang="ru-RU" sz="6500" i="1" dirty="0">
                <a:solidFill>
                  <a:srgbClr val="4F271C">
                    <a:satMod val="130000"/>
                  </a:srgbClr>
                </a:solidFill>
              </a:rPr>
              <a:t/>
            </a:r>
            <a:br>
              <a:rPr lang="ru-RU" sz="6500" i="1" dirty="0">
                <a:solidFill>
                  <a:srgbClr val="4F271C">
                    <a:satMod val="130000"/>
                  </a:srgbClr>
                </a:solidFill>
              </a:rPr>
            </a:br>
            <a:r>
              <a:rPr lang="ru-RU" sz="6500" i="1" dirty="0">
                <a:solidFill>
                  <a:srgbClr val="4F271C">
                    <a:satMod val="130000"/>
                  </a:srgbClr>
                </a:solidFill>
              </a:rPr>
              <a:t>2023-2024 </a:t>
            </a:r>
            <a:r>
              <a:rPr lang="ru-RU" sz="6500" i="1" dirty="0" smtClean="0">
                <a:solidFill>
                  <a:srgbClr val="4F271C">
                    <a:satMod val="130000"/>
                  </a:srgbClr>
                </a:solidFill>
              </a:rPr>
              <a:t>          </a:t>
            </a:r>
            <a:r>
              <a:rPr lang="ru-RU" sz="6500" i="1" dirty="0" smtClean="0">
                <a:solidFill>
                  <a:srgbClr val="4F271C">
                    <a:satMod val="130000"/>
                  </a:srgbClr>
                </a:solidFill>
              </a:rPr>
              <a:t>ФИЗИКА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85422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23493" y="296215"/>
            <a:ext cx="10637949" cy="1864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Times New Roman"/>
                <a:ea typeface="Calibri"/>
                <a:cs typeface="Times New Roman"/>
              </a:rPr>
              <a:t>Физику  в 11 </a:t>
            </a:r>
            <a:r>
              <a:rPr lang="ru-RU" sz="2400" dirty="0" smtClean="0">
                <a:latin typeface="Times New Roman"/>
                <a:ea typeface="Calibri"/>
                <a:cs typeface="Times New Roman"/>
              </a:rPr>
              <a:t>классе, 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как  предмет по выбору сдавали  4 обучающихся  (По одному обучающемуся из МБОУ «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Краснотуранская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СОШ», МБОУ «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Тубинская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СОШ», МБОУ «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Лебяженская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СОШ», МБОУ «</a:t>
            </a:r>
            <a:r>
              <a:rPr lang="ru-RU" sz="2400" dirty="0" err="1">
                <a:latin typeface="Times New Roman"/>
                <a:ea typeface="Calibri"/>
                <a:cs typeface="Times New Roman"/>
              </a:rPr>
              <a:t>Кортузская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  СОШ»)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544" y="2013352"/>
            <a:ext cx="5886137" cy="3746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276563" y="3105835"/>
            <a:ext cx="446896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Лучший результат по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Краснотуранскому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району показал обучающийся Елисеев Александр 82 балла</a:t>
            </a:r>
          </a:p>
        </p:txBody>
      </p:sp>
    </p:spTree>
    <p:extLst>
      <p:ext uri="{BB962C8B-B14F-4D97-AF65-F5344CB8AC3E}">
        <p14:creationId xmlns:p14="http://schemas.microsoft.com/office/powerpoint/2010/main" val="262725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98490" y="223251"/>
            <a:ext cx="10740980" cy="6092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В текущем учебном году установленный </a:t>
            </a:r>
            <a:r>
              <a:rPr lang="ru-RU" sz="2400" dirty="0" err="1">
                <a:latin typeface="Times New Roman" pitchFamily="18" charset="0"/>
                <a:ea typeface="Calibri"/>
                <a:cs typeface="Times New Roman" pitchFamily="18" charset="0"/>
              </a:rPr>
              <a:t>Рособрнадзором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 минимальный балл по физике (36 баллов). В 2024 году число участников ЕГЭ по физике осталось на уровне прошлых двух лет. В 2024г. участников ЕГЭ по учебному предмету в Красноярском крае составляет 1759 человек (4 из </a:t>
            </a:r>
            <a:r>
              <a:rPr lang="ru-RU" sz="2400" dirty="0" err="1">
                <a:latin typeface="Times New Roman" pitchFamily="18" charset="0"/>
                <a:ea typeface="Calibri"/>
                <a:cs typeface="Times New Roman" pitchFamily="18" charset="0"/>
              </a:rPr>
              <a:t>Краснотуранского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 района) Традиционно число юношей, сдающих ЕГЭ по физике, примерно в 3 раза больше, чем число девушек.( по району 100% юноши выбрали предмет физика).</a:t>
            </a:r>
          </a:p>
          <a:p>
            <a:pPr algn="just"/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Количественное сравнение результатов ЕГЭ по физике в 2024 году с результатами прошлых лет не будет корректным. Во первых, в 2024 г. в структуре КИМ ЕГЭ произошли существенные изменения, во-вторых, в статистике 2024 года впервые учитываются данные только первого дня основного периода. Рост среднего тестового балла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 2024 г. до 61,46 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(в 2023 г. – 51,88 т. б.) свидетельствует не о прорыве в методике обучения физике, а лишь о значительном упрощении КИМ в 2024 году. Это упрощение КИМ привело к росту доли участников, получивших от 81 до 100 баллов, и уменьшению доли участников, не преодолевших границу минимального </a:t>
            </a:r>
            <a:r>
              <a:rPr lang="ru-RU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балла.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03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158" y="1468192"/>
            <a:ext cx="10453878" cy="3039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596980" y="283335"/>
            <a:ext cx="9929612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Работа состояла из двух частей, включающих в себя 27 заданий (20 заданий из первой части с кратким ответом и 7 заданий из 2 части с развернутым ответом)</a:t>
            </a:r>
            <a:endParaRPr lang="ru-RU" sz="12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6399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2950</TotalTime>
  <Words>383</Words>
  <Application>Microsoft Office PowerPoint</Application>
  <PresentationFormat>Произвольный</PresentationFormat>
  <Paragraphs>14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Результаты КЕГЭ 2023-2024 информатика</vt:lpstr>
      <vt:lpstr>Презентация PowerPoint</vt:lpstr>
      <vt:lpstr>Презентация PowerPoint</vt:lpstr>
      <vt:lpstr>Презентация PowerPoint</vt:lpstr>
      <vt:lpstr>Презентация PowerPoint</vt:lpstr>
      <vt:lpstr>    Результаты ЕГЭ 2023-2024           ФИЗИКА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ОГЭ 2023-2024</dc:title>
  <dc:creator>МАТ</dc:creator>
  <cp:lastModifiedBy>Пользователь</cp:lastModifiedBy>
  <cp:revision>23</cp:revision>
  <dcterms:created xsi:type="dcterms:W3CDTF">2024-08-25T14:09:19Z</dcterms:created>
  <dcterms:modified xsi:type="dcterms:W3CDTF">2024-09-16T11:21:49Z</dcterms:modified>
</cp:coreProperties>
</file>